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64" r:id="rId3"/>
    <p:sldId id="279" r:id="rId4"/>
    <p:sldId id="280" r:id="rId5"/>
    <p:sldId id="281" r:id="rId6"/>
    <p:sldId id="263" r:id="rId7"/>
    <p:sldId id="268" r:id="rId8"/>
    <p:sldId id="270" r:id="rId9"/>
    <p:sldId id="28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84" r:id="rId18"/>
    <p:sldId id="283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738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1299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06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95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33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247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640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9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40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53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5491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D7A6A-5241-471B-BB83-D2F7A63D316E}" type="datetimeFigureOut">
              <a:rPr lang="es-ES" smtClean="0"/>
              <a:t>28/09/2021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0B4C-D064-47BC-AF05-4473511E279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17014" y="1146369"/>
            <a:ext cx="9144000" cy="3238659"/>
          </a:xfrm>
        </p:spPr>
        <p:txBody>
          <a:bodyPr>
            <a:normAutofit fontScale="90000"/>
          </a:bodyPr>
          <a:lstStyle/>
          <a:p>
            <a:r>
              <a:rPr lang="es-ES" sz="4000" b="1" dirty="0">
                <a:latin typeface="+mn-lt"/>
              </a:rPr>
              <a:t>IMPLEMENTACIÓN DE UN SISTEMA DE MONITOREO HÍDRICO EN LA CUENCA DEL RÍO ILAVE</a:t>
            </a:r>
            <a:br>
              <a:rPr lang="es-ES" sz="4000" b="1" dirty="0">
                <a:latin typeface="+mn-lt"/>
              </a:rPr>
            </a:br>
            <a:br>
              <a:rPr lang="es-ES" sz="3100" b="1" dirty="0"/>
            </a:br>
            <a:r>
              <a:rPr lang="es-E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PROYECTO GESTIÓN INTEGRADA DE LOS RECURSOS HÍDRICOS EN EL SISTEMA TITICACA-DESAGUADERO-POOPÓ-SALAR DE COIPASA (GIRH-TDPS)</a:t>
            </a:r>
            <a:br>
              <a:rPr lang="es-ES" sz="2000" b="1" dirty="0"/>
            </a:br>
            <a:br>
              <a:rPr lang="es-ES" sz="4900" dirty="0"/>
            </a:br>
            <a:r>
              <a:rPr lang="es-ES" sz="2700" b="1" dirty="0"/>
              <a:t>Ing. Cesar Leonidas Quispe Huamani</a:t>
            </a: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764" y="4820196"/>
            <a:ext cx="2476501" cy="1520278"/>
          </a:xfrm>
          <a:prstGeom prst="rect">
            <a:avLst/>
          </a:prstGeom>
          <a:noFill/>
        </p:spPr>
      </p:pic>
      <p:pic>
        <p:nvPicPr>
          <p:cNvPr id="6" name="Imagen 5" descr="Imagen que contiene texto&#10;&#10;Descripción generada automáticamen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47" y="4820196"/>
            <a:ext cx="1702753" cy="1367224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80" y="4915059"/>
            <a:ext cx="2512220" cy="1112182"/>
          </a:xfrm>
          <a:prstGeom prst="rect">
            <a:avLst/>
          </a:prstGeom>
          <a:noFill/>
        </p:spPr>
      </p:pic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1507" y="4915059"/>
            <a:ext cx="2469993" cy="127236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7CC5057-F57A-4487-B4CC-26900892E853}"/>
              </a:ext>
            </a:extLst>
          </p:cNvPr>
          <p:cNvSpPr txBox="1">
            <a:spLocks/>
          </p:cNvSpPr>
          <p:nvPr/>
        </p:nvSpPr>
        <p:spPr>
          <a:xfrm>
            <a:off x="2152650" y="54361"/>
            <a:ext cx="7886700" cy="751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latin typeface="Arial Black" panose="020B0A04020102020204" pitchFamily="34" charset="0"/>
              </a:rPr>
              <a:t>PROYECTO PILOTO 08-P-03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925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DE LAS ESTACIONES HIDROLOGICAS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959712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1035755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3226" y="978661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ESTACIÓN HIDROLÓGICA AUTOMÁTICA Nº 1 – PUENTE ILAVE</a:t>
            </a:r>
            <a:endParaRPr lang="es-ES" sz="1600" b="1" dirty="0"/>
          </a:p>
        </p:txBody>
      </p:sp>
      <p:sp>
        <p:nvSpPr>
          <p:cNvPr id="8" name="4 Rectángulo"/>
          <p:cNvSpPr>
            <a:spLocks noChangeArrowheads="1"/>
          </p:cNvSpPr>
          <p:nvPr/>
        </p:nvSpPr>
        <p:spPr bwMode="auto">
          <a:xfrm>
            <a:off x="309028" y="1422954"/>
            <a:ext cx="1158424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PE" sz="1200" dirty="0"/>
              <a:t>La primera estación hidrológica automática propuesta se presenta en el </a:t>
            </a:r>
            <a:r>
              <a:rPr lang="es-PE" sz="1200" b="1" dirty="0"/>
              <a:t>puente </a:t>
            </a:r>
            <a:r>
              <a:rPr lang="es-PE" sz="1200" b="1" dirty="0" err="1"/>
              <a:t>Ilave</a:t>
            </a:r>
            <a:r>
              <a:rPr lang="es-PE" sz="1200" b="1" dirty="0"/>
              <a:t>, </a:t>
            </a:r>
            <a:r>
              <a:rPr lang="es-PE" sz="1200" dirty="0"/>
              <a:t>cuyas coordenadas son; E: 432428m, N: 8221211m, Zona 19 (actualmente en el puente </a:t>
            </a:r>
            <a:r>
              <a:rPr lang="es-PE" sz="1200" dirty="0" err="1"/>
              <a:t>Ilave</a:t>
            </a:r>
            <a:r>
              <a:rPr lang="es-PE" sz="1200" dirty="0"/>
              <a:t> se encuentra la estación meteorológica automática </a:t>
            </a:r>
            <a:r>
              <a:rPr lang="es-PE" sz="1200" dirty="0" err="1"/>
              <a:t>Ilave</a:t>
            </a:r>
            <a:r>
              <a:rPr lang="es-PE" sz="1200" dirty="0"/>
              <a:t> y la estación hidrológica </a:t>
            </a:r>
            <a:r>
              <a:rPr lang="es-PE" sz="1200" dirty="0" err="1"/>
              <a:t>Limnigráfica</a:t>
            </a:r>
            <a:r>
              <a:rPr lang="es-PE" sz="1200" dirty="0"/>
              <a:t> </a:t>
            </a:r>
            <a:r>
              <a:rPr lang="es-PE" sz="1200" dirty="0" err="1"/>
              <a:t>Ilave</a:t>
            </a:r>
            <a:r>
              <a:rPr lang="es-PE" sz="1200" dirty="0"/>
              <a:t>, ambos operados por el SENAMHI). Fuente de Agua: río </a:t>
            </a:r>
            <a:r>
              <a:rPr lang="es-PE" sz="1200" dirty="0" err="1"/>
              <a:t>Ilave</a:t>
            </a:r>
            <a:r>
              <a:rPr lang="es-PE" sz="1200" dirty="0"/>
              <a:t>. </a:t>
            </a:r>
            <a:endParaRPr lang="es-ES" sz="1200" dirty="0"/>
          </a:p>
        </p:txBody>
      </p:sp>
      <p:pic>
        <p:nvPicPr>
          <p:cNvPr id="9" name="Imagen 8"/>
          <p:cNvPicPr/>
          <p:nvPr/>
        </p:nvPicPr>
        <p:blipFill rotWithShape="1">
          <a:blip r:embed="rId2"/>
          <a:srcRect l="59861" t="8806" r="7215" b="3487"/>
          <a:stretch/>
        </p:blipFill>
        <p:spPr bwMode="auto">
          <a:xfrm>
            <a:off x="273226" y="2568176"/>
            <a:ext cx="4557083" cy="342017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Llamada rectangular redondeada 9"/>
          <p:cNvSpPr/>
          <p:nvPr/>
        </p:nvSpPr>
        <p:spPr>
          <a:xfrm>
            <a:off x="1505120" y="2741674"/>
            <a:ext cx="1420200" cy="419100"/>
          </a:xfrm>
          <a:prstGeom prst="wedgeRoundRectCallout">
            <a:avLst>
              <a:gd name="adj1" fmla="val 92074"/>
              <a:gd name="adj2" fmla="val 20735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Estación Hidrológica Puente Antiguo  </a:t>
            </a:r>
            <a:r>
              <a:rPr lang="es-ES" sz="9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Ilave</a:t>
            </a:r>
            <a:r>
              <a:rPr lang="es-ES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 descr="F:\fotos salida ilave\foto_luis\20191220_1157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592" y="1865940"/>
            <a:ext cx="4955175" cy="23014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52" y="4278265"/>
            <a:ext cx="4448453" cy="25022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Rectángulo 12"/>
          <p:cNvSpPr/>
          <p:nvPr/>
        </p:nvSpPr>
        <p:spPr>
          <a:xfrm rot="2009536">
            <a:off x="7535631" y="5250431"/>
            <a:ext cx="182272" cy="11424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4" name="Llamada rectangular redondeada 13"/>
          <p:cNvSpPr/>
          <p:nvPr/>
        </p:nvSpPr>
        <p:spPr>
          <a:xfrm>
            <a:off x="6405757" y="4402296"/>
            <a:ext cx="1021080" cy="419100"/>
          </a:xfrm>
          <a:prstGeom prst="wedgeRoundRectCallout">
            <a:avLst>
              <a:gd name="adj1" fmla="val 58342"/>
              <a:gd name="adj2" fmla="val 14244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de Patio Hidrológico </a:t>
            </a:r>
            <a:endParaRPr lang="es-E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15"/>
          <p:cNvSpPr/>
          <p:nvPr/>
        </p:nvSpPr>
        <p:spPr>
          <a:xfrm rot="2009536">
            <a:off x="8359324" y="5279735"/>
            <a:ext cx="95887" cy="556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7" name="Llamada rectangular redondeada 16"/>
          <p:cNvSpPr/>
          <p:nvPr/>
        </p:nvSpPr>
        <p:spPr>
          <a:xfrm>
            <a:off x="9705958" y="4345880"/>
            <a:ext cx="1021080" cy="419100"/>
          </a:xfrm>
          <a:prstGeom prst="wedgeRoundRectCallout">
            <a:avLst>
              <a:gd name="adj1" fmla="val -171482"/>
              <a:gd name="adj2" fmla="val 15982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 de Nivel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21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DE LAS ESTACIONES HIDROLOGICAS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959712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1035755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875717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ESTACIÓN HIDROLÓGICA AUTOMÁTICA Nº 2 – PUENTE CHIHUANI – RIO GRANDE</a:t>
            </a:r>
            <a:endParaRPr lang="es-ES" sz="1600" b="1" dirty="0"/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40951" y="1312430"/>
            <a:ext cx="1212039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PE" sz="1200" dirty="0"/>
              <a:t>La Segunda estación seria una hidrológica automática  el cual se presenta en el puente río Grande, cuyas coordenadas son; E: 410056m, N: 8213192m, Zona 19 (actualmente en el puente río Grande no se encuentra ningún sistema de medición, a la vez se hace mención que este puente tiene pocos años de inaugurado). Fuente de Agua: río Grande.</a:t>
            </a:r>
            <a:endParaRPr lang="es-ES" sz="1200" dirty="0"/>
          </a:p>
        </p:txBody>
      </p:sp>
      <p:pic>
        <p:nvPicPr>
          <p:cNvPr id="15" name="Imagen 14"/>
          <p:cNvPicPr/>
          <p:nvPr/>
        </p:nvPicPr>
        <p:blipFill rotWithShape="1">
          <a:blip r:embed="rId2"/>
          <a:srcRect l="61677" t="9158" r="5399" b="9122"/>
          <a:stretch/>
        </p:blipFill>
        <p:spPr bwMode="auto">
          <a:xfrm>
            <a:off x="142826" y="2436454"/>
            <a:ext cx="4582240" cy="3452309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 descr="D:\CONSULTORIA_2019\PROY_UNDP\4_COTIZACIONES\ADRTECNOLOGY\vista-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848" y="1835099"/>
            <a:ext cx="5093191" cy="276117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7" name="Imagen 16" descr="D:\CONSULTORIA_2019\PROY_UNDP\4_COTIZACIONES\ADRTECNOLOGY\vista-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81" y="4657280"/>
            <a:ext cx="4126196" cy="19888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8" name="Llamada rectangular redondeada 17"/>
          <p:cNvSpPr/>
          <p:nvPr/>
        </p:nvSpPr>
        <p:spPr>
          <a:xfrm>
            <a:off x="275131" y="2733582"/>
            <a:ext cx="1420200" cy="419100"/>
          </a:xfrm>
          <a:prstGeom prst="wedgeRoundRectCallout">
            <a:avLst>
              <a:gd name="adj1" fmla="val 76690"/>
              <a:gd name="adj2" fmla="val 28266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Estación Hidrológica Puente </a:t>
            </a:r>
            <a:r>
              <a:rPr lang="es-ES" sz="900" b="1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Chihuani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 rot="2009536">
            <a:off x="6836861" y="3595645"/>
            <a:ext cx="179889" cy="1546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12" name="Llamada rectangular redondeada 11"/>
          <p:cNvSpPr/>
          <p:nvPr/>
        </p:nvSpPr>
        <p:spPr>
          <a:xfrm>
            <a:off x="5653775" y="2081094"/>
            <a:ext cx="1021080" cy="419100"/>
          </a:xfrm>
          <a:prstGeom prst="wedgeRoundRectCallout">
            <a:avLst>
              <a:gd name="adj1" fmla="val 70477"/>
              <a:gd name="adj2" fmla="val 27414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de Patio Hidrológico </a:t>
            </a:r>
            <a:endParaRPr lang="es-E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 rot="167597">
            <a:off x="8284157" y="3584796"/>
            <a:ext cx="110178" cy="855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20" name="Llamada rectangular redondeada 19"/>
          <p:cNvSpPr/>
          <p:nvPr/>
        </p:nvSpPr>
        <p:spPr>
          <a:xfrm>
            <a:off x="9708959" y="2017354"/>
            <a:ext cx="1021080" cy="419100"/>
          </a:xfrm>
          <a:prstGeom prst="wedgeRoundRectCallout">
            <a:avLst>
              <a:gd name="adj1" fmla="val -180199"/>
              <a:gd name="adj2" fmla="val 32201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 de Nivel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99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UBICACIÓN DE LAS ESTACIONES HIDROLOGICAS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4374" t="9835" r="67918" b="25627"/>
          <a:stretch/>
        </p:blipFill>
        <p:spPr>
          <a:xfrm>
            <a:off x="459672" y="1971010"/>
            <a:ext cx="4162965" cy="460375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34" y="1720140"/>
            <a:ext cx="4685400" cy="23904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3024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ESTACIÓN HIDROLÓGICA AUTOMÁTICA Nº 3 – PUENTE CALAQUEÑA</a:t>
            </a:r>
            <a:endParaRPr lang="es-ES" sz="1600" b="1" dirty="0"/>
          </a:p>
        </p:txBody>
      </p:sp>
      <p:sp>
        <p:nvSpPr>
          <p:cNvPr id="21" name="4 Rectángulo"/>
          <p:cNvSpPr>
            <a:spLocks noChangeArrowheads="1"/>
          </p:cNvSpPr>
          <p:nvPr/>
        </p:nvSpPr>
        <p:spPr bwMode="auto">
          <a:xfrm>
            <a:off x="71605" y="1258475"/>
            <a:ext cx="12120395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s-PE" sz="1200" dirty="0"/>
              <a:t>La Tercera estación seria una hidrológica automática  el cual se presenta en el puente  </a:t>
            </a:r>
            <a:r>
              <a:rPr lang="es-PE" sz="1200" dirty="0" err="1"/>
              <a:t>Calalequeña</a:t>
            </a:r>
            <a:r>
              <a:rPr lang="es-PE" sz="1200" dirty="0"/>
              <a:t>  - río </a:t>
            </a:r>
            <a:r>
              <a:rPr lang="es-PE" sz="1200" dirty="0" err="1"/>
              <a:t>Llusta</a:t>
            </a:r>
            <a:r>
              <a:rPr lang="es-PE" sz="1200" dirty="0"/>
              <a:t>, cuyas coordenadas son; E: </a:t>
            </a:r>
            <a:r>
              <a:rPr lang="es-PE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422443</a:t>
            </a:r>
            <a:r>
              <a:rPr lang="es-ES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1200" dirty="0"/>
              <a:t>m, N: </a:t>
            </a:r>
            <a:r>
              <a:rPr lang="es-PE" sz="1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8144451</a:t>
            </a:r>
            <a:r>
              <a:rPr lang="es-PE" sz="1200" dirty="0"/>
              <a:t>m, Zona 19 (actualmente en el puente  </a:t>
            </a:r>
            <a:r>
              <a:rPr lang="es-PE" sz="1200" dirty="0" err="1"/>
              <a:t>Calalequeña</a:t>
            </a:r>
            <a:r>
              <a:rPr lang="es-PE" sz="1200" dirty="0"/>
              <a:t>  - río </a:t>
            </a:r>
            <a:r>
              <a:rPr lang="es-PE" sz="1200" dirty="0" err="1"/>
              <a:t>Llusta</a:t>
            </a:r>
            <a:r>
              <a:rPr lang="es-PE" sz="1200" dirty="0"/>
              <a:t> no se encuentra ningún sistema de medición)</a:t>
            </a:r>
            <a:endParaRPr lang="es-ES" sz="1200" dirty="0"/>
          </a:p>
        </p:txBody>
      </p:sp>
      <p:sp>
        <p:nvSpPr>
          <p:cNvPr id="10" name="Llamada rectangular redondeada 9"/>
          <p:cNvSpPr/>
          <p:nvPr/>
        </p:nvSpPr>
        <p:spPr>
          <a:xfrm>
            <a:off x="732743" y="5387769"/>
            <a:ext cx="1420200" cy="419100"/>
          </a:xfrm>
          <a:prstGeom prst="wedgeRoundRectCallout">
            <a:avLst>
              <a:gd name="adj1" fmla="val 125121"/>
              <a:gd name="adj2" fmla="val -10157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Estación Hidrológica Puente </a:t>
            </a:r>
            <a:r>
              <a:rPr lang="es-ES" sz="900" b="1" dirty="0" err="1">
                <a:solidFill>
                  <a:srgbClr val="00000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Calalequeña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agen 12" descr="F:\PNUD\16_FOTOS\fotos camara chichillapi\20200124_0942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506" y="4167102"/>
            <a:ext cx="5596255" cy="25787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ACD139D-3251-43CD-8E8D-FC5E37F21B76}"/>
              </a:ext>
            </a:extLst>
          </p:cNvPr>
          <p:cNvSpPr/>
          <p:nvPr/>
        </p:nvSpPr>
        <p:spPr>
          <a:xfrm>
            <a:off x="8552770" y="5279184"/>
            <a:ext cx="135890" cy="1085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/>
          </a:p>
        </p:txBody>
      </p:sp>
      <p:sp>
        <p:nvSpPr>
          <p:cNvPr id="15" name="Llamada rectangular redondeada 14"/>
          <p:cNvSpPr/>
          <p:nvPr/>
        </p:nvSpPr>
        <p:spPr>
          <a:xfrm>
            <a:off x="10180681" y="4167102"/>
            <a:ext cx="1021080" cy="419100"/>
          </a:xfrm>
          <a:prstGeom prst="wedgeRoundRectCallout">
            <a:avLst>
              <a:gd name="adj1" fmla="val -188917"/>
              <a:gd name="adj2" fmla="val 21002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 de Nivel</a:t>
            </a:r>
            <a:endParaRPr lang="es-E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ACD139D-3251-43CD-8E8D-FC5E37F21B76}"/>
              </a:ext>
            </a:extLst>
          </p:cNvPr>
          <p:cNvSpPr/>
          <p:nvPr/>
        </p:nvSpPr>
        <p:spPr>
          <a:xfrm>
            <a:off x="9370577" y="3187064"/>
            <a:ext cx="200952" cy="135857"/>
          </a:xfrm>
          <a:prstGeom prst="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/>
          </a:p>
        </p:txBody>
      </p:sp>
      <p:sp>
        <p:nvSpPr>
          <p:cNvPr id="18" name="Llamada rectangular redondeada 17"/>
          <p:cNvSpPr/>
          <p:nvPr/>
        </p:nvSpPr>
        <p:spPr>
          <a:xfrm>
            <a:off x="9670141" y="1814177"/>
            <a:ext cx="1021080" cy="419100"/>
          </a:xfrm>
          <a:prstGeom prst="wedgeRoundRectCallout">
            <a:avLst>
              <a:gd name="adj1" fmla="val -65040"/>
              <a:gd name="adj2" fmla="val 26256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900" b="1" kern="120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Propuesta de Patio Hidrológico </a:t>
            </a:r>
            <a:endParaRPr lang="es-E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87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IMPLEMENTACION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3024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TRABAJOS A REALIZAR</a:t>
            </a:r>
            <a:endParaRPr lang="es-ES" sz="1600" b="1" dirty="0"/>
          </a:p>
        </p:txBody>
      </p:sp>
      <p:sp>
        <p:nvSpPr>
          <p:cNvPr id="21" name="4 Rectángulo"/>
          <p:cNvSpPr>
            <a:spLocks noChangeArrowheads="1"/>
          </p:cNvSpPr>
          <p:nvPr/>
        </p:nvSpPr>
        <p:spPr bwMode="auto">
          <a:xfrm>
            <a:off x="330550" y="1504855"/>
            <a:ext cx="12120395" cy="49305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PE" sz="1200" dirty="0"/>
              <a:t>1- TRABAJOS DE CAMPO</a:t>
            </a:r>
          </a:p>
          <a:p>
            <a:pPr>
              <a:buNone/>
            </a:pPr>
            <a:r>
              <a:rPr lang="es-PE" sz="1200" dirty="0"/>
              <a:t>     - Diagnostico de la cuenca</a:t>
            </a:r>
          </a:p>
          <a:p>
            <a:pPr>
              <a:buNone/>
            </a:pPr>
            <a:r>
              <a:rPr lang="es-PE" sz="1200" dirty="0"/>
              <a:t>     - Ubicación de Estaciones Hidrológicas</a:t>
            </a:r>
          </a:p>
          <a:p>
            <a:pPr>
              <a:buNone/>
            </a:pPr>
            <a:endParaRPr lang="es-PE" sz="1200" dirty="0"/>
          </a:p>
          <a:p>
            <a:pPr>
              <a:buNone/>
            </a:pPr>
            <a:r>
              <a:rPr lang="es-PE" sz="1200" dirty="0"/>
              <a:t>2- Estudios Básicos</a:t>
            </a:r>
          </a:p>
          <a:p>
            <a:pPr>
              <a:buNone/>
            </a:pPr>
            <a:r>
              <a:rPr lang="es-PE" sz="1200" dirty="0"/>
              <a:t>      - Estudio Topográfico</a:t>
            </a:r>
          </a:p>
          <a:p>
            <a:pPr>
              <a:buNone/>
            </a:pPr>
            <a:r>
              <a:rPr lang="es-PE" sz="1200" dirty="0"/>
              <a:t>      - Estudio de Mecánica de Suelos</a:t>
            </a:r>
          </a:p>
          <a:p>
            <a:pPr>
              <a:buNone/>
            </a:pPr>
            <a:r>
              <a:rPr lang="es-PE" sz="1200" dirty="0"/>
              <a:t>      - Estudio de Resistividad del Terreno</a:t>
            </a:r>
          </a:p>
          <a:p>
            <a:pPr>
              <a:buNone/>
            </a:pPr>
            <a:r>
              <a:rPr lang="es-PE" sz="1200" dirty="0"/>
              <a:t>      - Estudio Hidrología e Hidráulico</a:t>
            </a:r>
          </a:p>
          <a:p>
            <a:pPr>
              <a:buNone/>
            </a:pPr>
            <a:endParaRPr lang="es-PE" sz="1200" dirty="0"/>
          </a:p>
          <a:p>
            <a:pPr>
              <a:buNone/>
            </a:pPr>
            <a:r>
              <a:rPr lang="es-PE" sz="1200" dirty="0"/>
              <a:t>3- Estudios Complementarios</a:t>
            </a:r>
          </a:p>
          <a:p>
            <a:pPr>
              <a:buNone/>
            </a:pPr>
            <a:r>
              <a:rPr lang="es-PE" sz="1200" dirty="0"/>
              <a:t>      - Estudios de Derecho de Uso de Vía</a:t>
            </a:r>
          </a:p>
          <a:p>
            <a:pPr>
              <a:buNone/>
            </a:pPr>
            <a:r>
              <a:rPr lang="es-PE" sz="1200" dirty="0"/>
              <a:t>      - Declaración de Impacto Ambiental</a:t>
            </a:r>
          </a:p>
          <a:p>
            <a:pPr>
              <a:buNone/>
            </a:pPr>
            <a:r>
              <a:rPr lang="es-PE" sz="1200" dirty="0"/>
              <a:t>      - Estudios de Faja Marginal</a:t>
            </a:r>
          </a:p>
          <a:p>
            <a:pPr>
              <a:buNone/>
            </a:pPr>
            <a:r>
              <a:rPr lang="es-PE" sz="1200" dirty="0"/>
              <a:t>      - Estudio de Permisos de Obras de Medición</a:t>
            </a:r>
          </a:p>
          <a:p>
            <a:pPr>
              <a:buNone/>
            </a:pPr>
            <a:endParaRPr lang="es-PE" sz="1200" dirty="0"/>
          </a:p>
          <a:p>
            <a:pPr>
              <a:buNone/>
            </a:pPr>
            <a:r>
              <a:rPr lang="es-PE" sz="1200" dirty="0"/>
              <a:t>4- Elaboración del Expediente Técnico</a:t>
            </a:r>
          </a:p>
          <a:p>
            <a:pPr>
              <a:buNone/>
            </a:pPr>
            <a:r>
              <a:rPr lang="es-PE" sz="1200" dirty="0"/>
              <a:t>5- Construcción del Patio Hidrológico y de estructuras de montaje para el Sensor de Nivel</a:t>
            </a:r>
          </a:p>
          <a:p>
            <a:pPr>
              <a:buNone/>
            </a:pPr>
            <a:r>
              <a:rPr lang="es-PE" sz="1200" dirty="0"/>
              <a:t>6- Implementación de los equipos y sensores de la estación hidrológica automática</a:t>
            </a:r>
          </a:p>
          <a:p>
            <a:pPr>
              <a:buNone/>
            </a:pPr>
            <a:r>
              <a:rPr lang="es-PE" sz="1200" dirty="0"/>
              <a:t>7- Pruebas de funcionamiento y Puesta en marcha de la estación hidrológica automática</a:t>
            </a:r>
          </a:p>
          <a:p>
            <a:pPr>
              <a:buNone/>
            </a:pPr>
            <a:r>
              <a:rPr lang="es-PE" sz="1200" dirty="0"/>
              <a:t>8- </a:t>
            </a:r>
            <a:r>
              <a:rPr lang="es-PE" sz="1200" dirty="0" err="1"/>
              <a:t>Realizacion</a:t>
            </a:r>
            <a:r>
              <a:rPr lang="es-PE" sz="1200" dirty="0"/>
              <a:t> de Aforos para la calibración de la Curva-Gasto</a:t>
            </a:r>
          </a:p>
          <a:p>
            <a:pPr>
              <a:buNone/>
            </a:pP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597817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IMPLEMENTACION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3024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TRABAJOS A REALIZAR</a:t>
            </a:r>
            <a:endParaRPr lang="es-ES" sz="1600" b="1" dirty="0"/>
          </a:p>
        </p:txBody>
      </p:sp>
      <p:sp>
        <p:nvSpPr>
          <p:cNvPr id="21" name="4 Rectángulo"/>
          <p:cNvSpPr>
            <a:spLocks noChangeArrowheads="1"/>
          </p:cNvSpPr>
          <p:nvPr/>
        </p:nvSpPr>
        <p:spPr bwMode="auto">
          <a:xfrm>
            <a:off x="330550" y="1504855"/>
            <a:ext cx="1212039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es-PE" sz="1200" dirty="0"/>
          </a:p>
        </p:txBody>
      </p:sp>
      <p:pic>
        <p:nvPicPr>
          <p:cNvPr id="7" name="Imagen 6" descr="E:\PNUD\16_FOTOS\FOTOS_RESISTIVIDAD_SUELOS\20210619_1649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74" y="1351369"/>
            <a:ext cx="3682170" cy="25085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0550" y="4224042"/>
            <a:ext cx="3682171" cy="24132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6680" y="1232844"/>
            <a:ext cx="3441664" cy="24085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679" y="3966669"/>
            <a:ext cx="3441664" cy="26706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4 Rectángulo"/>
          <p:cNvSpPr>
            <a:spLocks noChangeArrowheads="1"/>
          </p:cNvSpPr>
          <p:nvPr/>
        </p:nvSpPr>
        <p:spPr bwMode="auto">
          <a:xfrm>
            <a:off x="4030768" y="1370747"/>
            <a:ext cx="3231659" cy="5355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Estudio de Resistividad del Terreno</a:t>
            </a:r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4012721" y="4224042"/>
            <a:ext cx="3231659" cy="5355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Estudio de Resistividad del Terreno</a:t>
            </a:r>
          </a:p>
        </p:txBody>
      </p:sp>
      <p:sp>
        <p:nvSpPr>
          <p:cNvPr id="16" name="4 Rectángulo"/>
          <p:cNvSpPr>
            <a:spLocks noChangeArrowheads="1"/>
          </p:cNvSpPr>
          <p:nvPr/>
        </p:nvSpPr>
        <p:spPr bwMode="auto">
          <a:xfrm>
            <a:off x="5899711" y="3004654"/>
            <a:ext cx="1829162" cy="5355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Estudio Topográfico</a:t>
            </a:r>
          </a:p>
        </p:txBody>
      </p:sp>
      <p:sp>
        <p:nvSpPr>
          <p:cNvPr id="17" name="4 Rectángulo"/>
          <p:cNvSpPr>
            <a:spLocks noChangeArrowheads="1"/>
          </p:cNvSpPr>
          <p:nvPr/>
        </p:nvSpPr>
        <p:spPr bwMode="auto">
          <a:xfrm>
            <a:off x="5899711" y="5606885"/>
            <a:ext cx="1829162" cy="75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Estudio Hidrología e Hidráulico</a:t>
            </a:r>
          </a:p>
        </p:txBody>
      </p:sp>
    </p:spTree>
    <p:extLst>
      <p:ext uri="{BB962C8B-B14F-4D97-AF65-F5344CB8AC3E}">
        <p14:creationId xmlns:p14="http://schemas.microsoft.com/office/powerpoint/2010/main" val="400288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CONSTRUCTIVO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3024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TRABAJOS A REALIZAR </a:t>
            </a:r>
            <a:endParaRPr lang="es-ES" sz="1600" b="1" dirty="0"/>
          </a:p>
        </p:txBody>
      </p:sp>
      <p:sp>
        <p:nvSpPr>
          <p:cNvPr id="21" name="4 Rectángulo"/>
          <p:cNvSpPr>
            <a:spLocks noChangeArrowheads="1"/>
          </p:cNvSpPr>
          <p:nvPr/>
        </p:nvSpPr>
        <p:spPr bwMode="auto">
          <a:xfrm>
            <a:off x="330550" y="1504855"/>
            <a:ext cx="1212039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es-PE" sz="1200" dirty="0"/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163928" y="4330825"/>
            <a:ext cx="2479520" cy="5355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Patio Hidrológico - Planta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094" y="1297004"/>
            <a:ext cx="3704092" cy="296171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1637" t="12085" r="9005" b="4715"/>
          <a:stretch/>
        </p:blipFill>
        <p:spPr>
          <a:xfrm>
            <a:off x="6251171" y="1229988"/>
            <a:ext cx="4664998" cy="301462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l="51511" t="20078" r="10307" b="16027"/>
          <a:stretch/>
        </p:blipFill>
        <p:spPr>
          <a:xfrm>
            <a:off x="3279331" y="4330825"/>
            <a:ext cx="4655128" cy="246056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2" name="4 Rectángulo"/>
          <p:cNvSpPr>
            <a:spLocks noChangeArrowheads="1"/>
          </p:cNvSpPr>
          <p:nvPr/>
        </p:nvSpPr>
        <p:spPr bwMode="auto">
          <a:xfrm>
            <a:off x="8436649" y="4333237"/>
            <a:ext cx="2479520" cy="5355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Patio Hidrológico - Frontal</a:t>
            </a:r>
          </a:p>
        </p:txBody>
      </p:sp>
      <p:sp>
        <p:nvSpPr>
          <p:cNvPr id="23" name="4 Rectángulo"/>
          <p:cNvSpPr>
            <a:spLocks noChangeArrowheads="1"/>
          </p:cNvSpPr>
          <p:nvPr/>
        </p:nvSpPr>
        <p:spPr bwMode="auto">
          <a:xfrm>
            <a:off x="732743" y="6012318"/>
            <a:ext cx="2479520" cy="750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pPr>
              <a:buNone/>
            </a:pPr>
            <a:r>
              <a:rPr lang="es-PE" sz="1400" dirty="0"/>
              <a:t>Patio Hidrológico – Entubado – Sensor de Nivel </a:t>
            </a:r>
          </a:p>
        </p:txBody>
      </p:sp>
    </p:spTree>
    <p:extLst>
      <p:ext uri="{BB962C8B-B14F-4D97-AF65-F5344CB8AC3E}">
        <p14:creationId xmlns:p14="http://schemas.microsoft.com/office/powerpoint/2010/main" val="4901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DE INFORMACION HÌDRICA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83024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PE" sz="1600" b="1" dirty="0"/>
              <a:t>RECEPCION DE LA INFORMACIONEN LA SALA DE MONITOREO</a:t>
            </a:r>
            <a:endParaRPr lang="es-ES" sz="1600" b="1" dirty="0"/>
          </a:p>
        </p:txBody>
      </p:sp>
      <p:sp>
        <p:nvSpPr>
          <p:cNvPr id="21" name="4 Rectángulo"/>
          <p:cNvSpPr>
            <a:spLocks noChangeArrowheads="1"/>
          </p:cNvSpPr>
          <p:nvPr/>
        </p:nvSpPr>
        <p:spPr bwMode="auto">
          <a:xfrm>
            <a:off x="330550" y="1504855"/>
            <a:ext cx="1212039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es-PE" sz="1200" dirty="0"/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5561296" y="3838468"/>
            <a:ext cx="69656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PE" sz="1400" dirty="0"/>
              <a:t>ILAVE</a:t>
            </a:r>
          </a:p>
        </p:txBody>
      </p:sp>
      <p:sp>
        <p:nvSpPr>
          <p:cNvPr id="23" name="4 Rectángulo"/>
          <p:cNvSpPr>
            <a:spLocks noChangeArrowheads="1"/>
          </p:cNvSpPr>
          <p:nvPr/>
        </p:nvSpPr>
        <p:spPr bwMode="auto">
          <a:xfrm>
            <a:off x="732743" y="6012318"/>
            <a:ext cx="247952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PE" sz="1400" dirty="0"/>
              <a:t>SIMULACIONES</a:t>
            </a:r>
          </a:p>
        </p:txBody>
      </p:sp>
      <p:pic>
        <p:nvPicPr>
          <p:cNvPr id="1026" name="Picture 2" descr="https://www.agronline.pe/wp-content/uploads/2021/03/ANA-presento-Observatorio-Peruano-del-Agua-para-mejorar-la-gestion-de-recursos-hidricos-en-el-Pe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1" y="1403739"/>
            <a:ext cx="4674050" cy="2627855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51954" t="24009" r="6591" b="26247"/>
          <a:stretch/>
        </p:blipFill>
        <p:spPr>
          <a:xfrm>
            <a:off x="5909580" y="1367554"/>
            <a:ext cx="6059608" cy="23897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56681" t="28038" r="14978" b="32179"/>
          <a:stretch/>
        </p:blipFill>
        <p:spPr>
          <a:xfrm>
            <a:off x="440731" y="4333237"/>
            <a:ext cx="3455299" cy="159413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F372218C-A1A5-40AD-A126-8A230AAE7F1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712" r="6193" b="4529"/>
          <a:stretch/>
        </p:blipFill>
        <p:spPr bwMode="auto">
          <a:xfrm>
            <a:off x="4921424" y="4146245"/>
            <a:ext cx="1976311" cy="24509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A2EE7C8-C114-46A1-AF90-15B8E870A47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 t="5568" r="2013" b="3684"/>
          <a:stretch/>
        </p:blipFill>
        <p:spPr bwMode="auto">
          <a:xfrm>
            <a:off x="7051897" y="4146245"/>
            <a:ext cx="2054185" cy="2415763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4B1046B-3349-4BC3-B10A-80B2622D4D5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r="3162" b="5499"/>
          <a:stretch/>
        </p:blipFill>
        <p:spPr bwMode="auto">
          <a:xfrm>
            <a:off x="9299614" y="4111028"/>
            <a:ext cx="2054185" cy="245098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" name="4 Rectángulo"/>
          <p:cNvSpPr>
            <a:spLocks noChangeArrowheads="1"/>
          </p:cNvSpPr>
          <p:nvPr/>
        </p:nvSpPr>
        <p:spPr bwMode="auto">
          <a:xfrm>
            <a:off x="7730705" y="3803251"/>
            <a:ext cx="1073429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PE" sz="1400" dirty="0"/>
              <a:t>CHIHUANI</a:t>
            </a:r>
          </a:p>
        </p:txBody>
      </p:sp>
      <p:sp>
        <p:nvSpPr>
          <p:cNvPr id="26" name="4 Rectángulo"/>
          <p:cNvSpPr>
            <a:spLocks noChangeArrowheads="1"/>
          </p:cNvSpPr>
          <p:nvPr/>
        </p:nvSpPr>
        <p:spPr bwMode="auto">
          <a:xfrm>
            <a:off x="9950932" y="3773536"/>
            <a:ext cx="1255081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s-PE" sz="1400" dirty="0"/>
              <a:t>HUENQUE</a:t>
            </a:r>
          </a:p>
        </p:txBody>
      </p:sp>
    </p:spTree>
    <p:extLst>
      <p:ext uri="{BB962C8B-B14F-4D97-AF65-F5344CB8AC3E}">
        <p14:creationId xmlns:p14="http://schemas.microsoft.com/office/powerpoint/2010/main" val="1083796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2743" y="-32637"/>
            <a:ext cx="10515600" cy="1011298"/>
          </a:xfrm>
        </p:spPr>
        <p:txBody>
          <a:bodyPr>
            <a:normAutofit/>
          </a:bodyPr>
          <a:lstStyle/>
          <a:p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RESUMEN FINAL</a:t>
            </a:r>
            <a:endParaRPr lang="es-ES" sz="4000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30240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89819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142622" y="990971"/>
            <a:ext cx="11655846" cy="111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 algn="just">
              <a:buNone/>
            </a:pPr>
            <a:r>
              <a:rPr lang="es-ES" sz="1600" b="1" dirty="0"/>
              <a:t>                                                  PROYECTO PILOTO 08-P-03</a:t>
            </a:r>
          </a:p>
          <a:p>
            <a:pPr marL="457200" lvl="1" indent="0">
              <a:buNone/>
            </a:pPr>
            <a:r>
              <a:rPr lang="es-ES" sz="1600" b="1" dirty="0"/>
              <a:t>IMPLEMENTACIÓN DE UN SISTEMA DE MONITOREO HÍDRICO EN LA CUENCA DEL RÍO ILAVE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012390" y="2453261"/>
            <a:ext cx="10459250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ES" sz="1600" b="1" dirty="0"/>
              <a:t>GENERACIÓN DE INFORMACIÓN HÍDRICA EN LAS FUENTES DE AGUA SUPERFICIAL – RÌOS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012390" y="3595903"/>
            <a:ext cx="10733494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ES" sz="1600" b="1" dirty="0"/>
              <a:t>                                   CÁLCULO DE OFERTA HÍDRICA DE AGUA EN LA CUENCA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346315" y="4952461"/>
            <a:ext cx="2473108" cy="11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ES" sz="1600" b="1" dirty="0"/>
              <a:t>                                PLANEAMIENTO HIDRÁULICO EN LA CUENCA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8078232" y="5000923"/>
            <a:ext cx="3275567" cy="11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ES" sz="1600" b="1" dirty="0"/>
              <a:t>                                VIABILIDAD DE PROYECTOS AGRÍCOLAS, FORESTALES, ACUÍCOLAS, ETC.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4572359" y="4976692"/>
            <a:ext cx="2473108" cy="116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1" indent="0">
              <a:buNone/>
            </a:pPr>
            <a:r>
              <a:rPr lang="es-ES" sz="1600" b="1" dirty="0"/>
              <a:t>                                GESTIÓN DE LOS RECURSOS HÍDRICOS 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197621" y="1000892"/>
            <a:ext cx="10139734" cy="916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/>
          <p:cNvSpPr/>
          <p:nvPr/>
        </p:nvSpPr>
        <p:spPr>
          <a:xfrm>
            <a:off x="1134530" y="2453261"/>
            <a:ext cx="10139734" cy="6057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redondeado 29"/>
          <p:cNvSpPr/>
          <p:nvPr/>
        </p:nvSpPr>
        <p:spPr>
          <a:xfrm>
            <a:off x="1214065" y="3543809"/>
            <a:ext cx="10139734" cy="7044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redondeado 30"/>
          <p:cNvSpPr/>
          <p:nvPr/>
        </p:nvSpPr>
        <p:spPr>
          <a:xfrm>
            <a:off x="226908" y="5160001"/>
            <a:ext cx="2711921" cy="1127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redondeado 31"/>
          <p:cNvSpPr/>
          <p:nvPr/>
        </p:nvSpPr>
        <p:spPr>
          <a:xfrm>
            <a:off x="4452952" y="5160000"/>
            <a:ext cx="2711921" cy="1127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ángulo redondeado 32"/>
          <p:cNvSpPr/>
          <p:nvPr/>
        </p:nvSpPr>
        <p:spPr>
          <a:xfrm>
            <a:off x="8536422" y="5160000"/>
            <a:ext cx="2711921" cy="1127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>
            <a:off x="5748227" y="1964748"/>
            <a:ext cx="484632" cy="42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Flecha abajo 33"/>
          <p:cNvSpPr/>
          <p:nvPr/>
        </p:nvSpPr>
        <p:spPr>
          <a:xfrm>
            <a:off x="5748227" y="3095936"/>
            <a:ext cx="484632" cy="42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Flecha abajo 34"/>
          <p:cNvSpPr/>
          <p:nvPr/>
        </p:nvSpPr>
        <p:spPr>
          <a:xfrm>
            <a:off x="5740220" y="4380077"/>
            <a:ext cx="484632" cy="42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Flecha abajo 35"/>
          <p:cNvSpPr/>
          <p:nvPr/>
        </p:nvSpPr>
        <p:spPr>
          <a:xfrm>
            <a:off x="1822326" y="4338173"/>
            <a:ext cx="484632" cy="42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Flecha abajo 36"/>
          <p:cNvSpPr/>
          <p:nvPr/>
        </p:nvSpPr>
        <p:spPr>
          <a:xfrm>
            <a:off x="9716015" y="4366661"/>
            <a:ext cx="484632" cy="427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3190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65" y="4457700"/>
            <a:ext cx="3048635" cy="2006599"/>
          </a:xfrm>
          <a:prstGeom prst="rect">
            <a:avLst/>
          </a:prstGeom>
          <a:noFill/>
        </p:spPr>
      </p:pic>
      <p:pic>
        <p:nvPicPr>
          <p:cNvPr id="5" name="Imagen 4" descr="Imagen que contiene texto&#10;&#10;Descripción generada automáticament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8" y="4572000"/>
            <a:ext cx="2520792" cy="1849477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21" y="520700"/>
            <a:ext cx="3893979" cy="1435100"/>
          </a:xfrm>
          <a:prstGeom prst="rect">
            <a:avLst/>
          </a:prstGeom>
          <a:noFill/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508" y="419100"/>
            <a:ext cx="2965292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A143DF6A-49FE-4EEA-A191-0FD5A3F1D426}"/>
              </a:ext>
            </a:extLst>
          </p:cNvPr>
          <p:cNvSpPr txBox="1"/>
          <p:nvPr/>
        </p:nvSpPr>
        <p:spPr>
          <a:xfrm>
            <a:off x="5000589" y="3128516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6294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i="1" dirty="0"/>
              <a:t>“LA GESTIÓN DE LOS RECURSOS ES UNA TAREA DE TODOS PARA EL BENEFÍCIO DE LA SOCIEDAD Y SU DESARROLLO A UNA ECONOMÍA SUSTENTABLE”</a:t>
            </a:r>
          </a:p>
          <a:p>
            <a:pPr marL="0" indent="0" algn="ctr">
              <a:buNone/>
            </a:pPr>
            <a:endParaRPr lang="es-ES" i="1" dirty="0"/>
          </a:p>
          <a:p>
            <a:pPr marL="0" indent="0" algn="ctr">
              <a:buNone/>
            </a:pPr>
            <a:r>
              <a:rPr lang="es-ES" i="1" dirty="0"/>
              <a:t>“LA GENERACIÓN DE INFORMACIÓN HÍDRICA ES  LA PIEDRA ANGULAR PARA EL INICIO DE UNA ADECUADA GESTION DE LOS RECURSOS HIDRICOS EN UNA CUENCA”</a:t>
            </a:r>
          </a:p>
        </p:txBody>
      </p:sp>
    </p:spTree>
    <p:extLst>
      <p:ext uri="{BB962C8B-B14F-4D97-AF65-F5344CB8AC3E}">
        <p14:creationId xmlns:p14="http://schemas.microsoft.com/office/powerpoint/2010/main" val="150663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65052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96370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59792" y="-214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endParaRPr lang="es-E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36154" y="1384190"/>
            <a:ext cx="11655846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PE" altLang="es-ES" sz="2400" b="1" u="sng" dirty="0"/>
              <a:t>ESTACIONES METEOROLOGICAS E HIDROLOGICAS OPERATIVAS EN LA CUENCA ILAVE  </a:t>
            </a:r>
            <a:endParaRPr lang="es-ES" altLang="es-ES" sz="2400" b="1" u="sng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943" y="2068958"/>
            <a:ext cx="4749758" cy="465624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4 Rectángulo"/>
          <p:cNvSpPr>
            <a:spLocks noChangeArrowheads="1"/>
          </p:cNvSpPr>
          <p:nvPr/>
        </p:nvSpPr>
        <p:spPr bwMode="auto">
          <a:xfrm>
            <a:off x="7170594" y="2289183"/>
            <a:ext cx="3168650" cy="148348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Estación Meteorológica </a:t>
            </a:r>
            <a:r>
              <a:rPr lang="es-ES" sz="1400" b="1" dirty="0" err="1"/>
              <a:t>Ilave</a:t>
            </a:r>
            <a:endParaRPr lang="es-ES" sz="1400" b="1" dirty="0"/>
          </a:p>
          <a:p>
            <a:r>
              <a:rPr lang="es-ES" sz="1400" b="1" dirty="0" err="1"/>
              <a:t>Estacion</a:t>
            </a:r>
            <a:r>
              <a:rPr lang="es-ES" sz="1400" b="1" dirty="0"/>
              <a:t> Hidrológica </a:t>
            </a:r>
            <a:r>
              <a:rPr lang="es-ES" sz="1400" b="1" dirty="0" err="1"/>
              <a:t>Ilave</a:t>
            </a:r>
            <a:r>
              <a:rPr lang="es-ES" sz="1400" b="1" dirty="0"/>
              <a:t> (</a:t>
            </a:r>
            <a:r>
              <a:rPr lang="es-ES" sz="1400" b="1" dirty="0" err="1"/>
              <a:t>Limnimetrica</a:t>
            </a:r>
            <a:r>
              <a:rPr lang="es-ES" sz="1400" b="1" dirty="0"/>
              <a:t>)</a:t>
            </a:r>
          </a:p>
          <a:p>
            <a:pPr>
              <a:buNone/>
            </a:pPr>
            <a:r>
              <a:rPr lang="es-ES" sz="1400" dirty="0"/>
              <a:t>Ubicado en el la ciudad de </a:t>
            </a:r>
            <a:r>
              <a:rPr lang="es-ES" sz="1400" dirty="0" err="1"/>
              <a:t>Ilave</a:t>
            </a:r>
            <a:r>
              <a:rPr lang="es-ES" sz="1400" dirty="0"/>
              <a:t> (puente antiguo </a:t>
            </a:r>
            <a:r>
              <a:rPr lang="es-ES" sz="1400" dirty="0" err="1"/>
              <a:t>Ilave</a:t>
            </a:r>
            <a:r>
              <a:rPr lang="es-ES" sz="1400" dirty="0"/>
              <a:t>)</a:t>
            </a:r>
          </a:p>
        </p:txBody>
      </p:sp>
      <p:sp>
        <p:nvSpPr>
          <p:cNvPr id="13" name="4 Rectángulo"/>
          <p:cNvSpPr>
            <a:spLocks noChangeArrowheads="1"/>
          </p:cNvSpPr>
          <p:nvPr/>
        </p:nvSpPr>
        <p:spPr bwMode="auto">
          <a:xfrm>
            <a:off x="7170594" y="3835630"/>
            <a:ext cx="3168650" cy="12680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Estación Meteorológica </a:t>
            </a:r>
            <a:r>
              <a:rPr lang="es-ES" sz="1400" b="1" dirty="0" err="1"/>
              <a:t>Laraqueri</a:t>
            </a:r>
            <a:endParaRPr lang="es-ES" sz="1400" b="1" dirty="0"/>
          </a:p>
          <a:p>
            <a:pPr>
              <a:buNone/>
            </a:pPr>
            <a:r>
              <a:rPr lang="es-ES" sz="1400" dirty="0"/>
              <a:t>Ubicado en el la poblado de </a:t>
            </a:r>
            <a:r>
              <a:rPr lang="es-ES" sz="1400" dirty="0" err="1"/>
              <a:t>Laraqueri</a:t>
            </a:r>
            <a:endParaRPr lang="es-ES" sz="1400" dirty="0"/>
          </a:p>
          <a:p>
            <a:endParaRPr lang="es-ES" sz="1400" dirty="0"/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7170594" y="5103669"/>
            <a:ext cx="3168650" cy="12680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Estación Meteorológica </a:t>
            </a:r>
            <a:r>
              <a:rPr lang="es-ES" sz="1400" b="1" dirty="0" err="1"/>
              <a:t>Mazocruz</a:t>
            </a:r>
            <a:endParaRPr lang="es-ES" sz="1400" b="1" dirty="0"/>
          </a:p>
          <a:p>
            <a:pPr>
              <a:buNone/>
            </a:pPr>
            <a:r>
              <a:rPr lang="es-ES" sz="1400" dirty="0"/>
              <a:t>Ubicado en el la poblado de </a:t>
            </a:r>
            <a:r>
              <a:rPr lang="es-ES" sz="1400" dirty="0" err="1"/>
              <a:t>Mazocruz</a:t>
            </a:r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21733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65052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96370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59792" y="-214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endParaRPr lang="es-E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20338" y="963701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PE" altLang="es-ES" sz="2400" b="1" u="sng" dirty="0"/>
              <a:t>ESTACIONES DE MONITOREO DE AFOROS ALA ILAVE</a:t>
            </a:r>
            <a:endParaRPr lang="es-ES" altLang="es-ES" sz="2400" b="1" u="sng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/>
          <a:srcRect l="17711" t="11212" r="63223" b="19700"/>
          <a:stretch/>
        </p:blipFill>
        <p:spPr>
          <a:xfrm>
            <a:off x="220338" y="1640114"/>
            <a:ext cx="4604044" cy="5062268"/>
          </a:xfrm>
          <a:prstGeom prst="rect">
            <a:avLst/>
          </a:prstGeom>
        </p:spPr>
      </p:pic>
      <p:sp>
        <p:nvSpPr>
          <p:cNvPr id="17" name="4 Rectángulo"/>
          <p:cNvSpPr>
            <a:spLocks noChangeArrowheads="1"/>
          </p:cNvSpPr>
          <p:nvPr/>
        </p:nvSpPr>
        <p:spPr bwMode="auto">
          <a:xfrm>
            <a:off x="6385422" y="1850834"/>
            <a:ext cx="3646047" cy="13973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En la cuenca </a:t>
            </a:r>
            <a:r>
              <a:rPr lang="es-ES" sz="1400" b="1" dirty="0" err="1"/>
              <a:t>Ilave</a:t>
            </a:r>
            <a:r>
              <a:rPr lang="es-ES" sz="1400" b="1" dirty="0"/>
              <a:t> se realizan aforos mensuales en puntos estratégicos para la determinación de los caudales y su aprovechamiento con la disponibilidad hídrica.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923" y="3403348"/>
            <a:ext cx="5724701" cy="31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35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865052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96370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59792" y="-2142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ANTECEDENTES</a:t>
            </a:r>
            <a:endParaRPr lang="es-E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3226" y="986560"/>
            <a:ext cx="11655846" cy="6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PE" altLang="es-ES" sz="2400" b="1" u="sng" dirty="0"/>
              <a:t>ESTACIONES HIDROLÓGICAS DEL PROYECTO DE MODERNIZACIÓN - </a:t>
            </a:r>
            <a:r>
              <a:rPr lang="es-PE" sz="2400" b="1" u="sng" dirty="0"/>
              <a:t>PGIRH</a:t>
            </a:r>
            <a:endParaRPr lang="es-ES" altLang="es-ES" sz="2400" b="1" u="sng" dirty="0"/>
          </a:p>
        </p:txBody>
      </p:sp>
      <p:pic>
        <p:nvPicPr>
          <p:cNvPr id="11" name="Imagen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9228" y="1573304"/>
            <a:ext cx="4380012" cy="5015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Llamada rectangular redondeada 11"/>
          <p:cNvSpPr/>
          <p:nvPr/>
        </p:nvSpPr>
        <p:spPr>
          <a:xfrm>
            <a:off x="859792" y="1629144"/>
            <a:ext cx="926242" cy="572228"/>
          </a:xfrm>
          <a:prstGeom prst="wedgeRoundRectCallout">
            <a:avLst>
              <a:gd name="adj1" fmla="val 74626"/>
              <a:gd name="adj2" fmla="val 10761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9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CUENCA RIO AGUAS CALIENTE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Llamada rectangular redondeada 12"/>
          <p:cNvSpPr/>
          <p:nvPr/>
        </p:nvSpPr>
        <p:spPr>
          <a:xfrm>
            <a:off x="4222998" y="4906464"/>
            <a:ext cx="926242" cy="367607"/>
          </a:xfrm>
          <a:prstGeom prst="wedgeRoundRectCallout">
            <a:avLst>
              <a:gd name="adj1" fmla="val -123686"/>
              <a:gd name="adj2" fmla="val 5726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ES" sz="900" b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CUENCA RIO HUENQUE</a:t>
            </a:r>
            <a:endParaRPr lang="es-E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4 Rectángulo"/>
          <p:cNvSpPr>
            <a:spLocks noChangeArrowheads="1"/>
          </p:cNvSpPr>
          <p:nvPr/>
        </p:nvSpPr>
        <p:spPr bwMode="auto">
          <a:xfrm>
            <a:off x="6502935" y="1906502"/>
            <a:ext cx="3646047" cy="10095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Estación Hidrológica </a:t>
            </a:r>
            <a:r>
              <a:rPr lang="es-ES" sz="1400" b="1" dirty="0" err="1"/>
              <a:t>Uncallame</a:t>
            </a:r>
            <a:endParaRPr lang="es-ES" sz="1400" b="1" dirty="0"/>
          </a:p>
          <a:p>
            <a:pPr>
              <a:buNone/>
            </a:pPr>
            <a:r>
              <a:rPr lang="es-ES" sz="1400" dirty="0"/>
              <a:t>Ubicado en el rio </a:t>
            </a:r>
            <a:r>
              <a:rPr lang="es-ES" sz="1400" dirty="0" err="1"/>
              <a:t>Uncallame</a:t>
            </a:r>
            <a:r>
              <a:rPr lang="es-ES" sz="1400" dirty="0"/>
              <a:t>, perteneciente a la cuenca del rio Aguas caliente</a:t>
            </a:r>
          </a:p>
        </p:txBody>
      </p:sp>
      <p:sp>
        <p:nvSpPr>
          <p:cNvPr id="15" name="4 Rectángulo"/>
          <p:cNvSpPr>
            <a:spLocks noChangeArrowheads="1"/>
          </p:cNvSpPr>
          <p:nvPr/>
        </p:nvSpPr>
        <p:spPr bwMode="auto">
          <a:xfrm>
            <a:off x="6502934" y="3576172"/>
            <a:ext cx="3646047" cy="10095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PE" altLang="es-ES" sz="1200" dirty="0"/>
          </a:p>
          <a:p>
            <a:r>
              <a:rPr lang="es-ES" sz="1400" b="1" dirty="0"/>
              <a:t>Estación Hidrológica Puente </a:t>
            </a:r>
            <a:r>
              <a:rPr lang="es-ES" sz="1400" b="1" dirty="0" err="1"/>
              <a:t>Huenque</a:t>
            </a:r>
            <a:endParaRPr lang="es-ES" sz="1400" b="1" dirty="0"/>
          </a:p>
          <a:p>
            <a:pPr>
              <a:buNone/>
            </a:pPr>
            <a:r>
              <a:rPr lang="es-ES" sz="1400" dirty="0"/>
              <a:t>Ubicado en el Puente </a:t>
            </a:r>
            <a:r>
              <a:rPr lang="es-ES" sz="1400" dirty="0" err="1"/>
              <a:t>Huenque</a:t>
            </a:r>
            <a:r>
              <a:rPr lang="es-ES" sz="1400" dirty="0"/>
              <a:t>, perteneciente a la cuenca del rio </a:t>
            </a:r>
            <a:r>
              <a:rPr lang="es-ES" sz="1400" dirty="0" err="1"/>
              <a:t>Huenque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78890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755" y="114613"/>
            <a:ext cx="10515600" cy="1325563"/>
          </a:xfrm>
        </p:spPr>
        <p:txBody>
          <a:bodyPr/>
          <a:lstStyle/>
          <a:p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endParaRPr lang="es-PE" dirty="0"/>
          </a:p>
          <a:p>
            <a:pPr algn="just"/>
            <a:r>
              <a:rPr lang="es-PE" dirty="0"/>
              <a:t>Implementar</a:t>
            </a:r>
            <a:r>
              <a:rPr lang="es-ES" dirty="0"/>
              <a:t> una red tecnológica de información hídrica, la cual servirá como ente de soporte en la gestión de los recursos hídricos facilitando la disponibilidad, acceso, sistematización, distribución, uso e intercambio de información hídrica.</a:t>
            </a:r>
          </a:p>
          <a:p>
            <a:pPr marL="0" indent="0" algn="just">
              <a:buNone/>
            </a:pPr>
            <a:endParaRPr lang="es-PE" dirty="0"/>
          </a:p>
          <a:p>
            <a:pPr algn="just"/>
            <a:r>
              <a:rPr lang="es-PE" dirty="0"/>
              <a:t>Para ello Implementara tres (03) estaciones hidrológicas en diferentes puntos estratégicos en el ámbito de la cuenca del río </a:t>
            </a:r>
            <a:r>
              <a:rPr lang="es-PE" dirty="0" err="1"/>
              <a:t>Ilave</a:t>
            </a:r>
            <a:r>
              <a:rPr lang="es-PE" dirty="0"/>
              <a:t> que permita la generación de datos, para fortalecer el proceso de modernización conforme a las demandas de la sociedad vinculado al desarrollo de productos y entrega de servicios en función de las necesidades de los usuarios.</a:t>
            </a:r>
            <a:endParaRPr lang="en-US" dirty="0"/>
          </a:p>
          <a:p>
            <a:endParaRPr lang="es-ES" dirty="0"/>
          </a:p>
        </p:txBody>
      </p:sp>
      <p:sp>
        <p:nvSpPr>
          <p:cNvPr id="4" name="21 Rectángulo">
            <a:extLst>
              <a:ext uri="{FF2B5EF4-FFF2-40B4-BE49-F238E27FC236}">
                <a16:creationId xmlns:a16="http://schemas.microsoft.com/office/drawing/2014/main" id="{D18CACCB-6ADE-4773-A814-176653F962E2}"/>
              </a:ext>
            </a:extLst>
          </p:cNvPr>
          <p:cNvSpPr/>
          <p:nvPr/>
        </p:nvSpPr>
        <p:spPr>
          <a:xfrm flipV="1">
            <a:off x="864943" y="1097276"/>
            <a:ext cx="10472412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           </a:t>
            </a:r>
          </a:p>
        </p:txBody>
      </p:sp>
      <p:sp>
        <p:nvSpPr>
          <p:cNvPr id="5" name="22 Rectángulo">
            <a:extLst>
              <a:ext uri="{FF2B5EF4-FFF2-40B4-BE49-F238E27FC236}">
                <a16:creationId xmlns:a16="http://schemas.microsoft.com/office/drawing/2014/main" id="{31B3A5A9-AB92-4688-BC24-3D9CD2940C6D}"/>
              </a:ext>
            </a:extLst>
          </p:cNvPr>
          <p:cNvSpPr/>
          <p:nvPr/>
        </p:nvSpPr>
        <p:spPr>
          <a:xfrm flipV="1">
            <a:off x="881386" y="1181411"/>
            <a:ext cx="10472413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78170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F846-0159-4AFC-BF3D-E60765DB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96" y="-151947"/>
            <a:ext cx="78867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UBICACIÓN DE ESTACIONES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E281DC-4BD3-4CA7-AB25-CAAA564D5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6288" y="1606120"/>
            <a:ext cx="8508291" cy="11139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2000" dirty="0"/>
              <a:t>En el Cuadro Nº 1 Ubicación y Características de los Patios Hidrológicos Propuestos, obtenidos en los trabajos de campo realizado.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22 Rectángulo">
            <a:extLst>
              <a:ext uri="{FF2B5EF4-FFF2-40B4-BE49-F238E27FC236}">
                <a16:creationId xmlns:a16="http://schemas.microsoft.com/office/drawing/2014/main" id="{9FD073FB-C8CC-4B9A-ABD3-0FB4DF0A734B}"/>
              </a:ext>
            </a:extLst>
          </p:cNvPr>
          <p:cNvSpPr/>
          <p:nvPr/>
        </p:nvSpPr>
        <p:spPr>
          <a:xfrm>
            <a:off x="1969844" y="1019504"/>
            <a:ext cx="8391073" cy="653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21 Rectángulo">
            <a:extLst>
              <a:ext uri="{FF2B5EF4-FFF2-40B4-BE49-F238E27FC236}">
                <a16:creationId xmlns:a16="http://schemas.microsoft.com/office/drawing/2014/main" id="{5DC9B07D-FAAC-4CD7-9F93-449C07FB039E}"/>
              </a:ext>
            </a:extLst>
          </p:cNvPr>
          <p:cNvSpPr/>
          <p:nvPr/>
        </p:nvSpPr>
        <p:spPr>
          <a:xfrm>
            <a:off x="1969844" y="889700"/>
            <a:ext cx="837462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DE281DC-4BD3-4CA7-AB25-CAAA564D5B6D}"/>
              </a:ext>
            </a:extLst>
          </p:cNvPr>
          <p:cNvSpPr txBox="1">
            <a:spLocks/>
          </p:cNvSpPr>
          <p:nvPr/>
        </p:nvSpPr>
        <p:spPr>
          <a:xfrm>
            <a:off x="1836182" y="2587917"/>
            <a:ext cx="8508291" cy="312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PE" sz="1800" b="1" dirty="0"/>
              <a:t>Cuadro 1</a:t>
            </a:r>
            <a:r>
              <a:rPr lang="es-PE" sz="1800" dirty="0"/>
              <a:t>:</a:t>
            </a:r>
            <a:r>
              <a:rPr lang="es-PE" sz="1800" b="1" dirty="0"/>
              <a:t> </a:t>
            </a:r>
            <a:r>
              <a:rPr lang="es-ES" sz="1800" b="1" dirty="0"/>
              <a:t>Ubicación y Características de los Patios </a:t>
            </a:r>
            <a:r>
              <a:rPr lang="es-ES" sz="2000" b="1" dirty="0"/>
              <a:t>Hidrológicos</a:t>
            </a:r>
            <a:r>
              <a:rPr lang="es-ES" sz="1800" b="1" dirty="0"/>
              <a:t> Propuestos</a:t>
            </a:r>
            <a:r>
              <a:rPr lang="es-ES" sz="1800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1675396" y="2900855"/>
          <a:ext cx="8831819" cy="3288286"/>
        </p:xfrm>
        <a:graphic>
          <a:graphicData uri="http://schemas.openxmlformats.org/drawingml/2006/table">
            <a:tbl>
              <a:tblPr firstRow="1" firstCol="1" bandRow="1"/>
              <a:tblGrid>
                <a:gridCol w="1727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8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9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65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8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6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83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5765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Estaciones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Ubicación de Patios Hidrológicos(*)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Cota (m.s.n.m.)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Cuerpo de Agua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Distrito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Provincia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Área (m2)(**)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Margen del río</a:t>
                      </a:r>
                      <a:endParaRPr lang="es-E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43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Este (m)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Norte (m)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Hidrológica Puente Antiguo Ilave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432395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8221214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3843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Río Ilave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Ilave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Collao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Izquierda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6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Hidrológica Puente Chihuani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410070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8213178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3883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Río Grande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Acora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Puno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Derecha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8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Estación Hidrológica Puente </a:t>
                      </a:r>
                      <a:r>
                        <a:rPr lang="es-PE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Calalequeña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422443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8144451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3985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Río Llusta</a:t>
                      </a:r>
                      <a:endParaRPr lang="es-ES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Santa Rosa </a:t>
                      </a:r>
                      <a:r>
                        <a:rPr lang="es-PE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Mazocruz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 </a:t>
                      </a:r>
                      <a:r>
                        <a:rPr lang="es-PE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Collao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Derecha</a:t>
                      </a:r>
                      <a:endParaRPr lang="es-ES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351868" y="6273226"/>
            <a:ext cx="8992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es-PE" sz="1600" dirty="0">
                <a:ea typeface="Times New Roman" panose="02020603050405020304" pitchFamily="18" charset="0"/>
              </a:rPr>
              <a:t>(*): Coordenadas Referenciales del centro de de los patios hidrológicos.</a:t>
            </a:r>
            <a:endParaRPr lang="es-ES" sz="2800" dirty="0">
              <a:ea typeface="Times New Roman" panose="02020603050405020304" pitchFamily="18" charset="0"/>
            </a:endParaRPr>
          </a:p>
          <a:p>
            <a:pPr marL="457200" algn="just"/>
            <a:r>
              <a:rPr lang="es-ES" sz="1600" dirty="0">
                <a:ea typeface="Calibri" panose="020F0502020204030204" pitchFamily="34" charset="0"/>
                <a:cs typeface="Times New Roman" panose="02020603050405020304" pitchFamily="18" charset="0"/>
              </a:rPr>
              <a:t>(**): Área propuesta para los patios hidrológicos</a:t>
            </a:r>
            <a:endParaRPr lang="es-ES" sz="2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19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F846-0159-4AFC-BF3D-E60765DB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96" y="-151947"/>
            <a:ext cx="78867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UBICACIÓN DE ESTACIONES </a:t>
            </a:r>
          </a:p>
        </p:txBody>
      </p:sp>
      <p:sp>
        <p:nvSpPr>
          <p:cNvPr id="9" name="22 Rectángulo">
            <a:extLst>
              <a:ext uri="{FF2B5EF4-FFF2-40B4-BE49-F238E27FC236}">
                <a16:creationId xmlns:a16="http://schemas.microsoft.com/office/drawing/2014/main" id="{9FD073FB-C8CC-4B9A-ABD3-0FB4DF0A734B}"/>
              </a:ext>
            </a:extLst>
          </p:cNvPr>
          <p:cNvSpPr/>
          <p:nvPr/>
        </p:nvSpPr>
        <p:spPr>
          <a:xfrm>
            <a:off x="1969844" y="1019504"/>
            <a:ext cx="8391073" cy="653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21 Rectángulo">
            <a:extLst>
              <a:ext uri="{FF2B5EF4-FFF2-40B4-BE49-F238E27FC236}">
                <a16:creationId xmlns:a16="http://schemas.microsoft.com/office/drawing/2014/main" id="{5DC9B07D-FAAC-4CD7-9F93-449C07FB039E}"/>
              </a:ext>
            </a:extLst>
          </p:cNvPr>
          <p:cNvSpPr/>
          <p:nvPr/>
        </p:nvSpPr>
        <p:spPr>
          <a:xfrm>
            <a:off x="1969844" y="889700"/>
            <a:ext cx="837462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3" name="Imagen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785" y="1371887"/>
            <a:ext cx="3781079" cy="5190497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2140" y="1257701"/>
            <a:ext cx="4724400" cy="5244465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Llamada rectangular redondeada 14"/>
          <p:cNvSpPr/>
          <p:nvPr/>
        </p:nvSpPr>
        <p:spPr>
          <a:xfrm>
            <a:off x="8545461" y="1346439"/>
            <a:ext cx="1016635" cy="500380"/>
          </a:xfrm>
          <a:prstGeom prst="wedgeRoundRectCallout">
            <a:avLst>
              <a:gd name="adj1" fmla="val -111525"/>
              <a:gd name="adj2" fmla="val 87606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8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SUBCUENCA DEL RÍO AGUAS CALIENTE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Llamada rectangular redondeada 23"/>
          <p:cNvSpPr/>
          <p:nvPr/>
        </p:nvSpPr>
        <p:spPr>
          <a:xfrm>
            <a:off x="9229905" y="5864602"/>
            <a:ext cx="1016635" cy="388620"/>
          </a:xfrm>
          <a:prstGeom prst="wedgeRoundRectCallout">
            <a:avLst>
              <a:gd name="adj1" fmla="val -71573"/>
              <a:gd name="adj2" fmla="val -27193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8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SUBCUENCA DEL RÍO HUENQUE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2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EF846-0159-4AFC-BF3D-E60765DB4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96" y="-151947"/>
            <a:ext cx="7886700" cy="1325563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UBICACIÓN DE ESTACIONES </a:t>
            </a:r>
          </a:p>
        </p:txBody>
      </p:sp>
      <p:sp>
        <p:nvSpPr>
          <p:cNvPr id="9" name="22 Rectángulo">
            <a:extLst>
              <a:ext uri="{FF2B5EF4-FFF2-40B4-BE49-F238E27FC236}">
                <a16:creationId xmlns:a16="http://schemas.microsoft.com/office/drawing/2014/main" id="{9FD073FB-C8CC-4B9A-ABD3-0FB4DF0A734B}"/>
              </a:ext>
            </a:extLst>
          </p:cNvPr>
          <p:cNvSpPr/>
          <p:nvPr/>
        </p:nvSpPr>
        <p:spPr>
          <a:xfrm>
            <a:off x="1969844" y="1019504"/>
            <a:ext cx="8391073" cy="6537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21 Rectángulo">
            <a:extLst>
              <a:ext uri="{FF2B5EF4-FFF2-40B4-BE49-F238E27FC236}">
                <a16:creationId xmlns:a16="http://schemas.microsoft.com/office/drawing/2014/main" id="{5DC9B07D-FAAC-4CD7-9F93-449C07FB039E}"/>
              </a:ext>
            </a:extLst>
          </p:cNvPr>
          <p:cNvSpPr/>
          <p:nvPr/>
        </p:nvSpPr>
        <p:spPr>
          <a:xfrm>
            <a:off x="1969844" y="889700"/>
            <a:ext cx="8374629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/>
          <a:stretch/>
        </p:blipFill>
        <p:spPr bwMode="auto">
          <a:xfrm>
            <a:off x="155660" y="1257701"/>
            <a:ext cx="4271198" cy="5418870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Llamada rectangular redondeada 16"/>
          <p:cNvSpPr/>
          <p:nvPr/>
        </p:nvSpPr>
        <p:spPr>
          <a:xfrm>
            <a:off x="400503" y="5149850"/>
            <a:ext cx="882650" cy="419100"/>
          </a:xfrm>
          <a:prstGeom prst="wedgeRoundRectCallout">
            <a:avLst>
              <a:gd name="adj1" fmla="val 92836"/>
              <a:gd name="adj2" fmla="val -17199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CUENCA ILAVE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Llamada rectangular redondeada 17"/>
          <p:cNvSpPr/>
          <p:nvPr/>
        </p:nvSpPr>
        <p:spPr>
          <a:xfrm>
            <a:off x="3407909" y="5841547"/>
            <a:ext cx="847725" cy="400050"/>
          </a:xfrm>
          <a:prstGeom prst="wedgeRoundRectCallout">
            <a:avLst>
              <a:gd name="adj1" fmla="val -86279"/>
              <a:gd name="adj2" fmla="val -37953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Puente Calalequña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Llamada rectangular redondeada 18"/>
          <p:cNvSpPr/>
          <p:nvPr/>
        </p:nvSpPr>
        <p:spPr>
          <a:xfrm>
            <a:off x="155660" y="1443718"/>
            <a:ext cx="847725" cy="400050"/>
          </a:xfrm>
          <a:prstGeom prst="wedgeRoundRectCallout">
            <a:avLst>
              <a:gd name="adj1" fmla="val 87450"/>
              <a:gd name="adj2" fmla="val 29563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Puente Chihuani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Llamada rectangular redondeada 19"/>
          <p:cNvSpPr/>
          <p:nvPr/>
        </p:nvSpPr>
        <p:spPr>
          <a:xfrm>
            <a:off x="3132137" y="3149574"/>
            <a:ext cx="847725" cy="400050"/>
          </a:xfrm>
          <a:prstGeom prst="wedgeRoundRectCallout">
            <a:avLst>
              <a:gd name="adj1" fmla="val -122823"/>
              <a:gd name="adj2" fmla="val -338602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ES" sz="900" b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Puente Antiguo Ilave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Cuadro de texto 8"/>
          <p:cNvSpPr txBox="1"/>
          <p:nvPr/>
        </p:nvSpPr>
        <p:spPr>
          <a:xfrm>
            <a:off x="3141662" y="1352718"/>
            <a:ext cx="838200" cy="485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es-ES" sz="120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Lago Titicaca</a:t>
            </a:r>
            <a:endParaRPr lang="es-E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/>
          <a:srcRect l="56704" t="20955" r="9937" b="6084"/>
          <a:stretch/>
        </p:blipFill>
        <p:spPr>
          <a:xfrm>
            <a:off x="5008833" y="1230776"/>
            <a:ext cx="7183167" cy="547272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55071" t="9441" r="21306" b="22458"/>
          <a:stretch/>
        </p:blipFill>
        <p:spPr>
          <a:xfrm rot="16200000">
            <a:off x="4660284" y="1194251"/>
            <a:ext cx="904637" cy="8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743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</TotalTime>
  <Words>1028</Words>
  <Application>Microsoft Office PowerPoint</Application>
  <PresentationFormat>Panorámica</PresentationFormat>
  <Paragraphs>186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Arial Narrow</vt:lpstr>
      <vt:lpstr>Calibri</vt:lpstr>
      <vt:lpstr>Calibri Light</vt:lpstr>
      <vt:lpstr>Times New Roman</vt:lpstr>
      <vt:lpstr>Tema de Office</vt:lpstr>
      <vt:lpstr>IMPLEMENTACIÓN DE UN SISTEMA DE MONITOREO HÍDRICO EN LA CUENCA DEL RÍO ILAVE  PROYECTO GESTIÓN INTEGRADA DE LOS RECURSOS HÍDRICOS EN EL SISTEMA TITICACA-DESAGUADERO-POOPÓ-SALAR DE COIPASA (GIRH-TDPS)  Ing. Cesar Leonidas Quispe Huamani</vt:lpstr>
      <vt:lpstr>Presentación de PowerPoint</vt:lpstr>
      <vt:lpstr>Presentación de PowerPoint</vt:lpstr>
      <vt:lpstr>Presentación de PowerPoint</vt:lpstr>
      <vt:lpstr>Presentación de PowerPoint</vt:lpstr>
      <vt:lpstr>OBJETIVO</vt:lpstr>
      <vt:lpstr>UBICACIÓN DE ESTACIONES </vt:lpstr>
      <vt:lpstr>UBICACIÓN DE ESTACIONES </vt:lpstr>
      <vt:lpstr>UBICACIÓN DE ESTACIONES </vt:lpstr>
      <vt:lpstr>UBICACIÓN DE LAS ESTACIONES HIDROLOGICAS</vt:lpstr>
      <vt:lpstr>UBICACIÓN DE LAS ESTACIONES HIDROLOGICAS</vt:lpstr>
      <vt:lpstr>UBICACIÓN DE LAS ESTACIONES HIDROLOGICAS</vt:lpstr>
      <vt:lpstr>PROCESO DE IMPLEMENTACION</vt:lpstr>
      <vt:lpstr>PROCESO DE IMPLEMENTACION</vt:lpstr>
      <vt:lpstr>PROCESO CONSTRUCTIVO</vt:lpstr>
      <vt:lpstr>REGISTRO DE INFORMACION HÌDRICA</vt:lpstr>
      <vt:lpstr>RESUMEN FINAL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QUISPE</dc:creator>
  <cp:lastModifiedBy>Eliana Ballivian Ríos</cp:lastModifiedBy>
  <cp:revision>36</cp:revision>
  <dcterms:created xsi:type="dcterms:W3CDTF">2021-06-18T04:10:55Z</dcterms:created>
  <dcterms:modified xsi:type="dcterms:W3CDTF">2021-09-28T22:44:26Z</dcterms:modified>
</cp:coreProperties>
</file>